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48" d="100"/>
          <a:sy n="48" d="100"/>
        </p:scale>
        <p:origin x="826"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0CA3E2-956C-4CB8-BFAA-C213F2463440}" type="datetimeFigureOut">
              <a:rPr lang="en-GB" smtClean="0"/>
              <a:t>02/06/2016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B73443-3E64-4177-A53A-2A496F0EFD3F}" type="slidenum">
              <a:rPr lang="en-GB" smtClean="0"/>
              <a:t>‹#›</a:t>
            </a:fld>
            <a:endParaRPr lang="en-GB"/>
          </a:p>
        </p:txBody>
      </p:sp>
    </p:spTree>
    <p:extLst>
      <p:ext uri="{BB962C8B-B14F-4D97-AF65-F5344CB8AC3E}">
        <p14:creationId xmlns:p14="http://schemas.microsoft.com/office/powerpoint/2010/main" val="737692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Concept Introduction (30 mins):</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“Hands-up” survey on Ownership of Electrical/ Electronic Items </a:t>
            </a:r>
          </a:p>
          <a:p>
            <a:r>
              <a:rPr lang="en-GB" sz="1200" b="0" kern="1200" dirty="0" smtClean="0">
                <a:solidFill>
                  <a:schemeClr val="tx1"/>
                </a:solidFill>
                <a:effectLst/>
                <a:latin typeface="+mn-lt"/>
                <a:ea typeface="+mn-ea"/>
                <a:cs typeface="+mn-cs"/>
              </a:rPr>
              <a:t>Ask</a:t>
            </a:r>
            <a:r>
              <a:rPr lang="en-GB" sz="1200" b="0" kern="1200" baseline="0" dirty="0" smtClean="0">
                <a:solidFill>
                  <a:schemeClr val="tx1"/>
                </a:solidFill>
                <a:effectLst/>
                <a:latin typeface="+mn-lt"/>
                <a:ea typeface="+mn-ea"/>
                <a:cs typeface="+mn-cs"/>
              </a:rPr>
              <a:t> pupils to think about the number of mobiles (or other items) within their house, pupils should consider whether there are any in drawers/ cupboards, broken, etc.</a:t>
            </a:r>
          </a:p>
          <a:p>
            <a:r>
              <a:rPr lang="en-GB" sz="1200" b="0" kern="1200" baseline="0" dirty="0" smtClean="0">
                <a:solidFill>
                  <a:schemeClr val="tx1"/>
                </a:solidFill>
                <a:effectLst/>
                <a:latin typeface="+mn-lt"/>
                <a:ea typeface="+mn-ea"/>
                <a:cs typeface="+mn-cs"/>
              </a:rPr>
              <a:t>Calculate the total number of phones within each home.</a:t>
            </a:r>
            <a:endParaRPr lang="en-GB" sz="1200" b="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DB73443-3E64-4177-A53A-2A496F0EFD3F}" type="slidenum">
              <a:rPr lang="en-GB" smtClean="0"/>
              <a:t>1</a:t>
            </a:fld>
            <a:endParaRPr lang="en-GB"/>
          </a:p>
        </p:txBody>
      </p:sp>
    </p:spTree>
    <p:extLst>
      <p:ext uri="{BB962C8B-B14F-4D97-AF65-F5344CB8AC3E}">
        <p14:creationId xmlns:p14="http://schemas.microsoft.com/office/powerpoint/2010/main" val="3729868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Pupils</a:t>
            </a:r>
            <a:r>
              <a:rPr lang="en-GB" baseline="0" dirty="0" smtClean="0"/>
              <a:t> to guess how many mobiles are owned in the UK and to think about the amount of electrical/ electronic items that they own in their home.</a:t>
            </a:r>
          </a:p>
          <a:p>
            <a:r>
              <a:rPr lang="en-GB" baseline="0" dirty="0" smtClean="0"/>
              <a:t/>
            </a:r>
            <a:br>
              <a:rPr lang="en-GB" baseline="0" dirty="0" smtClean="0"/>
            </a:br>
            <a:r>
              <a:rPr lang="en-GB" baseline="0" dirty="0" smtClean="0"/>
              <a:t>Follow-on activity, could include pupils imagining what their life would be like without electrical/ electronic equipment.</a:t>
            </a:r>
            <a:endParaRPr lang="en-GB" dirty="0"/>
          </a:p>
        </p:txBody>
      </p:sp>
      <p:sp>
        <p:nvSpPr>
          <p:cNvPr id="4" name="Slide Number Placeholder 3"/>
          <p:cNvSpPr>
            <a:spLocks noGrp="1"/>
          </p:cNvSpPr>
          <p:nvPr>
            <p:ph type="sldNum" sz="quarter" idx="10"/>
          </p:nvPr>
        </p:nvSpPr>
        <p:spPr/>
        <p:txBody>
          <a:bodyPr/>
          <a:lstStyle/>
          <a:p>
            <a:fld id="{6DB73443-3E64-4177-A53A-2A496F0EFD3F}" type="slidenum">
              <a:rPr lang="en-GB" smtClean="0"/>
              <a:t>2</a:t>
            </a:fld>
            <a:endParaRPr lang="en-GB"/>
          </a:p>
        </p:txBody>
      </p:sp>
    </p:spTree>
    <p:extLst>
      <p:ext uri="{BB962C8B-B14F-4D97-AF65-F5344CB8AC3E}">
        <p14:creationId xmlns:p14="http://schemas.microsoft.com/office/powerpoint/2010/main" val="2702102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Description</a:t>
            </a:r>
            <a:r>
              <a:rPr lang="en-GB" baseline="0" dirty="0" smtClean="0"/>
              <a:t> of items within a typical tablet.  If your school has requested the resource pack, there is a framed tablet that has been broken apart to show the various components.  Pupils to complete worksheet looking at number of miles travelled by an element.</a:t>
            </a:r>
            <a:endParaRPr lang="en-GB" dirty="0"/>
          </a:p>
        </p:txBody>
      </p:sp>
      <p:sp>
        <p:nvSpPr>
          <p:cNvPr id="4" name="Slide Number Placeholder 3"/>
          <p:cNvSpPr>
            <a:spLocks noGrp="1"/>
          </p:cNvSpPr>
          <p:nvPr>
            <p:ph type="sldNum" sz="quarter" idx="10"/>
          </p:nvPr>
        </p:nvSpPr>
        <p:spPr/>
        <p:txBody>
          <a:bodyPr/>
          <a:lstStyle/>
          <a:p>
            <a:fld id="{6DB73443-3E64-4177-A53A-2A496F0EFD3F}" type="slidenum">
              <a:rPr lang="en-GB" smtClean="0"/>
              <a:t>3</a:t>
            </a:fld>
            <a:endParaRPr lang="en-GB"/>
          </a:p>
        </p:txBody>
      </p:sp>
    </p:spTree>
    <p:extLst>
      <p:ext uri="{BB962C8B-B14F-4D97-AF65-F5344CB8AC3E}">
        <p14:creationId xmlns:p14="http://schemas.microsoft.com/office/powerpoint/2010/main" val="2622563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Electrical/</a:t>
            </a:r>
            <a:r>
              <a:rPr lang="en-GB" baseline="0" dirty="0" smtClean="0"/>
              <a:t> Electronic equipment contain lots of different elements from across the world, which need to be mined, processed and transported before manufacture.</a:t>
            </a:r>
            <a:endParaRPr lang="en-GB" dirty="0"/>
          </a:p>
        </p:txBody>
      </p:sp>
      <p:sp>
        <p:nvSpPr>
          <p:cNvPr id="4" name="Slide Number Placeholder 3"/>
          <p:cNvSpPr>
            <a:spLocks noGrp="1"/>
          </p:cNvSpPr>
          <p:nvPr>
            <p:ph type="sldNum" sz="quarter" idx="10"/>
          </p:nvPr>
        </p:nvSpPr>
        <p:spPr/>
        <p:txBody>
          <a:bodyPr/>
          <a:lstStyle/>
          <a:p>
            <a:fld id="{6DB73443-3E64-4177-A53A-2A496F0EFD3F}" type="slidenum">
              <a:rPr lang="en-GB" smtClean="0"/>
              <a:t>4</a:t>
            </a:fld>
            <a:endParaRPr lang="en-GB"/>
          </a:p>
        </p:txBody>
      </p:sp>
    </p:spTree>
    <p:extLst>
      <p:ext uri="{BB962C8B-B14F-4D97-AF65-F5344CB8AC3E}">
        <p14:creationId xmlns:p14="http://schemas.microsoft.com/office/powerpoint/2010/main" val="658803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your school has requested the resource pack, there will be several mobiles,</a:t>
            </a:r>
            <a:r>
              <a:rPr lang="en-GB" baseline="0" dirty="0" smtClean="0"/>
              <a:t> tablets, laptops, </a:t>
            </a:r>
            <a:r>
              <a:rPr lang="en-GB" baseline="0" dirty="0" err="1" smtClean="0"/>
              <a:t>etc</a:t>
            </a:r>
            <a:r>
              <a:rPr lang="en-GB" baseline="0" dirty="0" smtClean="0"/>
              <a:t> that the children can switch on and see if they work.  Items that work can be reused, items that do not work, will need to be recycled.  Reusable items could be valued at £10 and recyclable items at £2 (for example).</a:t>
            </a:r>
            <a:endParaRPr lang="en-GB" dirty="0"/>
          </a:p>
        </p:txBody>
      </p:sp>
      <p:sp>
        <p:nvSpPr>
          <p:cNvPr id="4" name="Slide Number Placeholder 3"/>
          <p:cNvSpPr>
            <a:spLocks noGrp="1"/>
          </p:cNvSpPr>
          <p:nvPr>
            <p:ph type="sldNum" sz="quarter" idx="10"/>
          </p:nvPr>
        </p:nvSpPr>
        <p:spPr/>
        <p:txBody>
          <a:bodyPr/>
          <a:lstStyle/>
          <a:p>
            <a:fld id="{6DB73443-3E64-4177-A53A-2A496F0EFD3F}" type="slidenum">
              <a:rPr lang="en-GB" smtClean="0"/>
              <a:t>5</a:t>
            </a:fld>
            <a:endParaRPr lang="en-GB"/>
          </a:p>
        </p:txBody>
      </p:sp>
    </p:spTree>
    <p:extLst>
      <p:ext uri="{BB962C8B-B14F-4D97-AF65-F5344CB8AC3E}">
        <p14:creationId xmlns:p14="http://schemas.microsoft.com/office/powerpoint/2010/main" val="1325875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Pupils could set up a collection scheme within their school, design posters and run a campaign and let people</a:t>
            </a:r>
            <a:r>
              <a:rPr lang="en-GB" baseline="0" dirty="0" smtClean="0"/>
              <a:t> know what to do with electrical/ electronic items that they no longer need.</a:t>
            </a:r>
            <a:endParaRPr lang="en-GB" dirty="0"/>
          </a:p>
        </p:txBody>
      </p:sp>
      <p:sp>
        <p:nvSpPr>
          <p:cNvPr id="4" name="Slide Number Placeholder 3"/>
          <p:cNvSpPr>
            <a:spLocks noGrp="1"/>
          </p:cNvSpPr>
          <p:nvPr>
            <p:ph type="sldNum" sz="quarter" idx="10"/>
          </p:nvPr>
        </p:nvSpPr>
        <p:spPr/>
        <p:txBody>
          <a:bodyPr/>
          <a:lstStyle/>
          <a:p>
            <a:fld id="{6DB73443-3E64-4177-A53A-2A496F0EFD3F}" type="slidenum">
              <a:rPr lang="en-GB" smtClean="0"/>
              <a:t>6</a:t>
            </a:fld>
            <a:endParaRPr lang="en-GB"/>
          </a:p>
        </p:txBody>
      </p:sp>
    </p:spTree>
    <p:extLst>
      <p:ext uri="{BB962C8B-B14F-4D97-AF65-F5344CB8AC3E}">
        <p14:creationId xmlns:p14="http://schemas.microsoft.com/office/powerpoint/2010/main" val="1412768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AA5341-764F-4A7C-A710-A68DBBFAF8C9}" type="datetimeFigureOut">
              <a:rPr lang="en-GB" smtClean="0"/>
              <a:t>02/06/2016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25E297-4FDE-41B4-B6BB-32ACA1627067}" type="slidenum">
              <a:rPr lang="en-GB" smtClean="0"/>
              <a:t>‹#›</a:t>
            </a:fld>
            <a:endParaRPr lang="en-GB"/>
          </a:p>
        </p:txBody>
      </p:sp>
    </p:spTree>
    <p:extLst>
      <p:ext uri="{BB962C8B-B14F-4D97-AF65-F5344CB8AC3E}">
        <p14:creationId xmlns:p14="http://schemas.microsoft.com/office/powerpoint/2010/main" val="94629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A5341-764F-4A7C-A710-A68DBBFAF8C9}" type="datetimeFigureOut">
              <a:rPr lang="en-GB" smtClean="0"/>
              <a:t>02/06/2016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25E297-4FDE-41B4-B6BB-32ACA1627067}" type="slidenum">
              <a:rPr lang="en-GB" smtClean="0"/>
              <a:t>‹#›</a:t>
            </a:fld>
            <a:endParaRPr lang="en-GB"/>
          </a:p>
        </p:txBody>
      </p:sp>
    </p:spTree>
    <p:extLst>
      <p:ext uri="{BB962C8B-B14F-4D97-AF65-F5344CB8AC3E}">
        <p14:creationId xmlns:p14="http://schemas.microsoft.com/office/powerpoint/2010/main" val="1078895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A5341-764F-4A7C-A710-A68DBBFAF8C9}" type="datetimeFigureOut">
              <a:rPr lang="en-GB" smtClean="0"/>
              <a:t>02/06/2016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25E297-4FDE-41B4-B6BB-32ACA1627067}" type="slidenum">
              <a:rPr lang="en-GB" smtClean="0"/>
              <a:t>‹#›</a:t>
            </a:fld>
            <a:endParaRPr lang="en-GB"/>
          </a:p>
        </p:txBody>
      </p:sp>
    </p:spTree>
    <p:extLst>
      <p:ext uri="{BB962C8B-B14F-4D97-AF65-F5344CB8AC3E}">
        <p14:creationId xmlns:p14="http://schemas.microsoft.com/office/powerpoint/2010/main" val="2525066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AA5341-764F-4A7C-A710-A68DBBFAF8C9}" type="datetimeFigureOut">
              <a:rPr lang="en-GB" smtClean="0"/>
              <a:t>02/06/2016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25E297-4FDE-41B4-B6BB-32ACA1627067}" type="slidenum">
              <a:rPr lang="en-GB" smtClean="0"/>
              <a:t>‹#›</a:t>
            </a:fld>
            <a:endParaRPr lang="en-GB"/>
          </a:p>
        </p:txBody>
      </p:sp>
    </p:spTree>
    <p:extLst>
      <p:ext uri="{BB962C8B-B14F-4D97-AF65-F5344CB8AC3E}">
        <p14:creationId xmlns:p14="http://schemas.microsoft.com/office/powerpoint/2010/main" val="395041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A5341-764F-4A7C-A710-A68DBBFAF8C9}" type="datetimeFigureOut">
              <a:rPr lang="en-GB" smtClean="0"/>
              <a:t>02/06/2016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25E297-4FDE-41B4-B6BB-32ACA1627067}" type="slidenum">
              <a:rPr lang="en-GB" smtClean="0"/>
              <a:t>‹#›</a:t>
            </a:fld>
            <a:endParaRPr lang="en-GB"/>
          </a:p>
        </p:txBody>
      </p:sp>
    </p:spTree>
    <p:extLst>
      <p:ext uri="{BB962C8B-B14F-4D97-AF65-F5344CB8AC3E}">
        <p14:creationId xmlns:p14="http://schemas.microsoft.com/office/powerpoint/2010/main" val="66488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AA5341-764F-4A7C-A710-A68DBBFAF8C9}" type="datetimeFigureOut">
              <a:rPr lang="en-GB" smtClean="0"/>
              <a:t>02/06/2016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25E297-4FDE-41B4-B6BB-32ACA1627067}" type="slidenum">
              <a:rPr lang="en-GB" smtClean="0"/>
              <a:t>‹#›</a:t>
            </a:fld>
            <a:endParaRPr lang="en-GB"/>
          </a:p>
        </p:txBody>
      </p:sp>
    </p:spTree>
    <p:extLst>
      <p:ext uri="{BB962C8B-B14F-4D97-AF65-F5344CB8AC3E}">
        <p14:creationId xmlns:p14="http://schemas.microsoft.com/office/powerpoint/2010/main" val="2859773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AA5341-764F-4A7C-A710-A68DBBFAF8C9}" type="datetimeFigureOut">
              <a:rPr lang="en-GB" smtClean="0"/>
              <a:t>02/06/2016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25E297-4FDE-41B4-B6BB-32ACA1627067}" type="slidenum">
              <a:rPr lang="en-GB" smtClean="0"/>
              <a:t>‹#›</a:t>
            </a:fld>
            <a:endParaRPr lang="en-GB"/>
          </a:p>
        </p:txBody>
      </p:sp>
    </p:spTree>
    <p:extLst>
      <p:ext uri="{BB962C8B-B14F-4D97-AF65-F5344CB8AC3E}">
        <p14:creationId xmlns:p14="http://schemas.microsoft.com/office/powerpoint/2010/main" val="169499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AA5341-764F-4A7C-A710-A68DBBFAF8C9}" type="datetimeFigureOut">
              <a:rPr lang="en-GB" smtClean="0"/>
              <a:t>02/06/2016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25E297-4FDE-41B4-B6BB-32ACA1627067}" type="slidenum">
              <a:rPr lang="en-GB" smtClean="0"/>
              <a:t>‹#›</a:t>
            </a:fld>
            <a:endParaRPr lang="en-GB"/>
          </a:p>
        </p:txBody>
      </p:sp>
    </p:spTree>
    <p:extLst>
      <p:ext uri="{BB962C8B-B14F-4D97-AF65-F5344CB8AC3E}">
        <p14:creationId xmlns:p14="http://schemas.microsoft.com/office/powerpoint/2010/main" val="1487531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A5341-764F-4A7C-A710-A68DBBFAF8C9}" type="datetimeFigureOut">
              <a:rPr lang="en-GB" smtClean="0"/>
              <a:t>02/06/2016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25E297-4FDE-41B4-B6BB-32ACA1627067}" type="slidenum">
              <a:rPr lang="en-GB" smtClean="0"/>
              <a:t>‹#›</a:t>
            </a:fld>
            <a:endParaRPr lang="en-GB"/>
          </a:p>
        </p:txBody>
      </p:sp>
    </p:spTree>
    <p:extLst>
      <p:ext uri="{BB962C8B-B14F-4D97-AF65-F5344CB8AC3E}">
        <p14:creationId xmlns:p14="http://schemas.microsoft.com/office/powerpoint/2010/main" val="3040661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A5341-764F-4A7C-A710-A68DBBFAF8C9}" type="datetimeFigureOut">
              <a:rPr lang="en-GB" smtClean="0"/>
              <a:t>02/06/2016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25E297-4FDE-41B4-B6BB-32ACA1627067}" type="slidenum">
              <a:rPr lang="en-GB" smtClean="0"/>
              <a:t>‹#›</a:t>
            </a:fld>
            <a:endParaRPr lang="en-GB"/>
          </a:p>
        </p:txBody>
      </p:sp>
    </p:spTree>
    <p:extLst>
      <p:ext uri="{BB962C8B-B14F-4D97-AF65-F5344CB8AC3E}">
        <p14:creationId xmlns:p14="http://schemas.microsoft.com/office/powerpoint/2010/main" val="2364651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AA5341-764F-4A7C-A710-A68DBBFAF8C9}" type="datetimeFigureOut">
              <a:rPr lang="en-GB" smtClean="0"/>
              <a:t>02/06/2016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25E297-4FDE-41B4-B6BB-32ACA1627067}" type="slidenum">
              <a:rPr lang="en-GB" smtClean="0"/>
              <a:t>‹#›</a:t>
            </a:fld>
            <a:endParaRPr lang="en-GB"/>
          </a:p>
        </p:txBody>
      </p:sp>
    </p:spTree>
    <p:extLst>
      <p:ext uri="{BB962C8B-B14F-4D97-AF65-F5344CB8AC3E}">
        <p14:creationId xmlns:p14="http://schemas.microsoft.com/office/powerpoint/2010/main" val="3116137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A5341-764F-4A7C-A710-A68DBBFAF8C9}" type="datetimeFigureOut">
              <a:rPr lang="en-GB" smtClean="0"/>
              <a:t>02/06/2016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5E297-4FDE-41B4-B6BB-32ACA1627067}" type="slidenum">
              <a:rPr lang="en-GB" smtClean="0"/>
              <a:t>‹#›</a:t>
            </a:fld>
            <a:endParaRPr lang="en-GB"/>
          </a:p>
        </p:txBody>
      </p:sp>
    </p:spTree>
    <p:extLst>
      <p:ext uri="{BB962C8B-B14F-4D97-AF65-F5344CB8AC3E}">
        <p14:creationId xmlns:p14="http://schemas.microsoft.com/office/powerpoint/2010/main" val="4103416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2813" y="237307"/>
            <a:ext cx="8740877" cy="1001558"/>
          </a:xfrm>
        </p:spPr>
        <p:txBody>
          <a:bodyPr>
            <a:normAutofit/>
          </a:bodyPr>
          <a:lstStyle/>
          <a:p>
            <a:r>
              <a:rPr lang="en-GB" sz="4000" dirty="0" smtClean="0">
                <a:solidFill>
                  <a:schemeClr val="accent6"/>
                </a:solidFill>
              </a:rPr>
              <a:t>How many mobile phones do you own?</a:t>
            </a:r>
            <a:endParaRPr lang="en-GB" sz="4000" dirty="0">
              <a:solidFill>
                <a:schemeClr val="accent6"/>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585946697"/>
              </p:ext>
            </p:extLst>
          </p:nvPr>
        </p:nvGraphicFramePr>
        <p:xfrm>
          <a:off x="1509251" y="1476172"/>
          <a:ext cx="8127999" cy="511556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pPr algn="ctr"/>
                      <a:r>
                        <a:rPr lang="en-GB" dirty="0" smtClean="0"/>
                        <a:t>Number of Phones in H</a:t>
                      </a:r>
                      <a:r>
                        <a:rPr lang="en-GB" baseline="0" dirty="0" smtClean="0"/>
                        <a:t>ome</a:t>
                      </a:r>
                      <a:endParaRPr lang="en-GB" dirty="0"/>
                    </a:p>
                  </a:txBody>
                  <a:tcPr/>
                </a:tc>
                <a:tc>
                  <a:txBody>
                    <a:bodyPr/>
                    <a:lstStyle/>
                    <a:p>
                      <a:pPr algn="ctr"/>
                      <a:r>
                        <a:rPr lang="en-GB" dirty="0" smtClean="0"/>
                        <a:t>Number of</a:t>
                      </a:r>
                      <a:r>
                        <a:rPr lang="en-GB" baseline="0" dirty="0" smtClean="0"/>
                        <a:t> Homes</a:t>
                      </a:r>
                      <a:endParaRPr lang="en-GB" dirty="0"/>
                    </a:p>
                  </a:txBody>
                  <a:tcPr/>
                </a:tc>
                <a:tc>
                  <a:txBody>
                    <a:bodyPr/>
                    <a:lstStyle/>
                    <a:p>
                      <a:pPr algn="ctr"/>
                      <a:r>
                        <a:rPr lang="en-GB" dirty="0" smtClean="0"/>
                        <a:t>Total</a:t>
                      </a:r>
                      <a:endParaRPr lang="en-GB" dirty="0"/>
                    </a:p>
                  </a:txBody>
                  <a:tcPr/>
                </a:tc>
              </a:tr>
              <a:tr h="370840">
                <a:tc>
                  <a:txBody>
                    <a:bodyPr/>
                    <a:lstStyle/>
                    <a:p>
                      <a:pPr algn="ctr"/>
                      <a:r>
                        <a:rPr lang="en-GB" dirty="0" smtClean="0"/>
                        <a:t>0</a:t>
                      </a: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pPr algn="ctr"/>
                      <a:r>
                        <a:rPr lang="en-GB" dirty="0" smtClean="0"/>
                        <a:t>1</a:t>
                      </a: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pPr algn="ctr"/>
                      <a:r>
                        <a:rPr lang="en-GB" dirty="0" smtClean="0"/>
                        <a:t>2</a:t>
                      </a: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pPr algn="ctr"/>
                      <a:r>
                        <a:rPr lang="en-GB" dirty="0" smtClean="0"/>
                        <a:t>3</a:t>
                      </a: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pPr algn="ctr"/>
                      <a:r>
                        <a:rPr lang="en-GB" dirty="0" smtClean="0"/>
                        <a:t>4</a:t>
                      </a: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pPr algn="ctr"/>
                      <a:r>
                        <a:rPr lang="en-GB" dirty="0" smtClean="0"/>
                        <a:t>5</a:t>
                      </a: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pPr algn="ctr"/>
                      <a:r>
                        <a:rPr lang="en-GB" dirty="0" smtClean="0"/>
                        <a:t>6</a:t>
                      </a: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pPr algn="ctr"/>
                      <a:r>
                        <a:rPr lang="en-GB" dirty="0" smtClean="0"/>
                        <a:t>7</a:t>
                      </a: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pPr algn="ctr"/>
                      <a:r>
                        <a:rPr lang="en-GB" dirty="0" smtClean="0"/>
                        <a:t>8</a:t>
                      </a: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pPr algn="ctr"/>
                      <a:r>
                        <a:rPr lang="en-GB" dirty="0" smtClean="0"/>
                        <a:t>9</a:t>
                      </a:r>
                      <a:endParaRPr lang="en-GB" dirty="0"/>
                    </a:p>
                  </a:txBody>
                  <a:tcPr/>
                </a:tc>
                <a:tc>
                  <a:txBody>
                    <a:bodyPr/>
                    <a:lstStyle/>
                    <a:p>
                      <a:pPr algn="ctr"/>
                      <a:endParaRPr lang="en-GB" dirty="0"/>
                    </a:p>
                  </a:txBody>
                  <a:tcPr/>
                </a:tc>
                <a:tc>
                  <a:txBody>
                    <a:bodyPr/>
                    <a:lstStyle/>
                    <a:p>
                      <a:pPr algn="ctr"/>
                      <a:endParaRPr lang="en-GB" dirty="0"/>
                    </a:p>
                  </a:txBody>
                  <a:tcPr/>
                </a:tc>
              </a:tr>
              <a:tr h="370840">
                <a:tc>
                  <a:txBody>
                    <a:bodyPr/>
                    <a:lstStyle/>
                    <a:p>
                      <a:pPr algn="ctr"/>
                      <a:r>
                        <a:rPr lang="en-GB" dirty="0" smtClean="0"/>
                        <a:t>10</a:t>
                      </a:r>
                      <a:endParaRPr lang="en-GB" dirty="0"/>
                    </a:p>
                  </a:txBody>
                  <a:tcPr/>
                </a:tc>
                <a:tc>
                  <a:txBody>
                    <a:bodyPr/>
                    <a:lstStyle/>
                    <a:p>
                      <a:pPr algn="ctr"/>
                      <a:endParaRPr lang="en-GB" dirty="0"/>
                    </a:p>
                  </a:txBody>
                  <a:tcPr/>
                </a:tc>
                <a:tc>
                  <a:txBody>
                    <a:bodyPr/>
                    <a:lstStyle/>
                    <a:p>
                      <a:pPr algn="ctr"/>
                      <a:endParaRPr lang="en-GB" dirty="0"/>
                    </a:p>
                  </a:txBody>
                  <a:tcPr/>
                </a:tc>
              </a:tr>
              <a:tr h="370840">
                <a:tc gridSpan="2">
                  <a:txBody>
                    <a:bodyPr/>
                    <a:lstStyle/>
                    <a:p>
                      <a:pPr algn="ctr"/>
                      <a:r>
                        <a:rPr lang="en-GB" sz="2000" b="1" dirty="0" smtClean="0"/>
                        <a:t>Total number of mobiles</a:t>
                      </a:r>
                      <a:endParaRPr lang="en-GB" sz="2000" b="1" dirty="0"/>
                    </a:p>
                  </a:txBody>
                  <a:tcPr/>
                </a:tc>
                <a:tc hMerge="1">
                  <a:txBody>
                    <a:bodyPr/>
                    <a:lstStyle/>
                    <a:p>
                      <a:pPr algn="ctr"/>
                      <a:endParaRPr lang="en-GB" dirty="0"/>
                    </a:p>
                  </a:txBody>
                  <a:tcPr/>
                </a:tc>
                <a:tc>
                  <a:txBody>
                    <a:bodyPr/>
                    <a:lstStyle/>
                    <a:p>
                      <a:pPr algn="ctr"/>
                      <a:endParaRPr lang="en-GB" dirty="0"/>
                    </a:p>
                  </a:txBody>
                  <a:tcPr/>
                </a:tc>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48684" y="0"/>
            <a:ext cx="2288380" cy="1950123"/>
          </a:xfrm>
          <a:prstGeom prst="rect">
            <a:avLst/>
          </a:prstGeom>
        </p:spPr>
      </p:pic>
    </p:spTree>
    <p:extLst>
      <p:ext uri="{BB962C8B-B14F-4D97-AF65-F5344CB8AC3E}">
        <p14:creationId xmlns:p14="http://schemas.microsoft.com/office/powerpoint/2010/main" val="2297875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solidFill>
              </a:rPr>
              <a:t>How many mobiles in the UK?</a:t>
            </a:r>
            <a:endParaRPr lang="en-GB" dirty="0">
              <a:solidFill>
                <a:schemeClr val="accent6"/>
              </a:solidFill>
            </a:endParaRPr>
          </a:p>
        </p:txBody>
      </p:sp>
      <p:sp>
        <p:nvSpPr>
          <p:cNvPr id="3" name="Content Placeholder 2"/>
          <p:cNvSpPr>
            <a:spLocks noGrp="1"/>
          </p:cNvSpPr>
          <p:nvPr>
            <p:ph idx="1"/>
          </p:nvPr>
        </p:nvSpPr>
        <p:spPr>
          <a:xfrm>
            <a:off x="838200" y="1825625"/>
            <a:ext cx="7391400" cy="489872"/>
          </a:xfrm>
        </p:spPr>
        <p:txBody>
          <a:bodyPr/>
          <a:lstStyle/>
          <a:p>
            <a:r>
              <a:rPr lang="en-GB" dirty="0" smtClean="0"/>
              <a:t>65 million phones</a:t>
            </a:r>
          </a:p>
          <a:p>
            <a:pPr marL="0" indent="0">
              <a:buNone/>
            </a:pPr>
            <a:endParaRPr lang="en-GB" dirty="0"/>
          </a:p>
        </p:txBody>
      </p:sp>
      <p:sp>
        <p:nvSpPr>
          <p:cNvPr id="4" name="TextBox 3"/>
          <p:cNvSpPr txBox="1"/>
          <p:nvPr/>
        </p:nvSpPr>
        <p:spPr>
          <a:xfrm>
            <a:off x="838200" y="2450434"/>
            <a:ext cx="5102942" cy="523220"/>
          </a:xfrm>
          <a:prstGeom prst="rect">
            <a:avLst/>
          </a:prstGeom>
          <a:noFill/>
        </p:spPr>
        <p:txBody>
          <a:bodyPr wrap="square" rtlCol="0">
            <a:spAutoFit/>
          </a:bodyPr>
          <a:lstStyle/>
          <a:p>
            <a:pPr marL="285750" indent="-285750">
              <a:buFont typeface="Arial" panose="020B0604020202020204" pitchFamily="34" charset="0"/>
              <a:buChar char="•"/>
            </a:pPr>
            <a:r>
              <a:rPr lang="en-GB" sz="2800" dirty="0" smtClean="0"/>
              <a:t>300,000 hoarded (not used)</a:t>
            </a:r>
            <a:endParaRPr lang="en-GB" sz="28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54" y="3108591"/>
            <a:ext cx="2407433" cy="36180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4645" y="3686532"/>
            <a:ext cx="3266900" cy="253394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34900" y="3447100"/>
            <a:ext cx="4425445" cy="2940982"/>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35729" y="0"/>
            <a:ext cx="2391619" cy="2038102"/>
          </a:xfrm>
          <a:prstGeom prst="rect">
            <a:avLst/>
          </a:prstGeom>
        </p:spPr>
      </p:pic>
    </p:spTree>
    <p:extLst>
      <p:ext uri="{BB962C8B-B14F-4D97-AF65-F5344CB8AC3E}">
        <p14:creationId xmlns:p14="http://schemas.microsoft.com/office/powerpoint/2010/main" val="3558761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7307" y="228600"/>
            <a:ext cx="3251200" cy="4889500"/>
          </a:xfrm>
          <a:prstGeom prst="rect">
            <a:avLst/>
          </a:prstGeom>
          <a:noFill/>
          <a:extLst>
            <a:ext uri="{909E8E84-426E-40DD-AFC4-6F175D3DCCD1}">
              <a14:hiddenFill xmlns:a14="http://schemas.microsoft.com/office/drawing/2010/main">
                <a:solidFill>
                  <a:srgbClr val="FFFFFF"/>
                </a:solidFill>
              </a14:hiddenFill>
            </a:ext>
          </a:extLst>
        </p:spPr>
      </p:pic>
      <p:sp>
        <p:nvSpPr>
          <p:cNvPr id="2" name="Text Box 2"/>
          <p:cNvSpPr txBox="1">
            <a:spLocks noChangeArrowheads="1"/>
          </p:cNvSpPr>
          <p:nvPr/>
        </p:nvSpPr>
        <p:spPr bwMode="auto">
          <a:xfrm>
            <a:off x="8344429" y="2173158"/>
            <a:ext cx="3186701" cy="2554545"/>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5B9BD5"/>
                </a:solidFill>
                <a:effectLst/>
                <a:latin typeface="Calibri" panose="020F0502020204030204" pitchFamily="34" charset="0"/>
                <a:ea typeface="Calibri" panose="020F0502020204030204" pitchFamily="34" charset="0"/>
                <a:cs typeface="Times New Roman" panose="02020603050405020304" pitchFamily="18" charset="0"/>
              </a:rPr>
              <a:t>Screen</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Glass</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Usually strengthened to </a:t>
            </a:r>
            <a:r>
              <a:rPr kumimoji="0" lang="en-US" altLang="en-US" sz="20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minimise</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cracking.</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Rare Earth Elements</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Used to give the screen </a:t>
            </a:r>
            <a:r>
              <a:rPr kumimoji="0" lang="en-US" altLang="en-US" sz="20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colour</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Indium Tin Oxide: </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Enables the screen to act as a touch screen.</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3" name="Text Box 4"/>
          <p:cNvSpPr txBox="1">
            <a:spLocks noChangeArrowheads="1"/>
          </p:cNvSpPr>
          <p:nvPr/>
        </p:nvSpPr>
        <p:spPr bwMode="auto">
          <a:xfrm>
            <a:off x="471499" y="841068"/>
            <a:ext cx="2320926" cy="4708981"/>
          </a:xfrm>
          <a:prstGeom prst="rect">
            <a:avLst/>
          </a:prstGeom>
          <a:solidFill>
            <a:srgbClr val="FFFFFF"/>
          </a:solidFill>
          <a:ln w="9525">
            <a:solidFill>
              <a:schemeClr val="accent6"/>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5B9BD5"/>
                </a:solidFill>
                <a:effectLst/>
                <a:latin typeface="Calibri" panose="020F0502020204030204" pitchFamily="34" charset="0"/>
                <a:ea typeface="Calibri" panose="020F0502020204030204" pitchFamily="34" charset="0"/>
                <a:cs typeface="Times New Roman" panose="02020603050405020304" pitchFamily="18" charset="0"/>
              </a:rPr>
              <a:t>Electronics</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Copper</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Used for wiring.</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Copper, Gold and Silver</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Used for the </a:t>
            </a:r>
            <a:r>
              <a:rPr kumimoji="0" lang="en-US" altLang="en-US" sz="20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microelectrical</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components.</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Nickel</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Used in the microphone.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Silicon</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Used in the chip.</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Copper, Silver &amp; Tin</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Used to connect the components (solder)</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4" name="Text Box 6"/>
          <p:cNvSpPr txBox="1">
            <a:spLocks noChangeArrowheads="1"/>
          </p:cNvSpPr>
          <p:nvPr/>
        </p:nvSpPr>
        <p:spPr bwMode="auto">
          <a:xfrm>
            <a:off x="3263924" y="5376100"/>
            <a:ext cx="4478172" cy="1135062"/>
          </a:xfrm>
          <a:prstGeom prst="rect">
            <a:avLst/>
          </a:prstGeom>
          <a:solidFill>
            <a:srgbClr val="FFFFFF"/>
          </a:solidFill>
          <a:ln w="6350">
            <a:solidFill>
              <a:schemeClr val="accent6"/>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5B9BD5"/>
                </a:solidFill>
                <a:effectLst/>
                <a:latin typeface="Calibri" panose="020F0502020204030204" pitchFamily="34" charset="0"/>
                <a:ea typeface="Calibri" panose="020F0502020204030204" pitchFamily="34" charset="0"/>
                <a:cs typeface="Times New Roman" panose="02020603050405020304" pitchFamily="18" charset="0"/>
              </a:rPr>
              <a:t>Battery</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Lithium Ion</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Typically used for battery</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Aluminium</a:t>
            </a:r>
            <a:r>
              <a:rPr kumimoji="0" lang="en-US" altLang="en-US"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Used for battery casing.</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5" name="Text Box 2"/>
          <p:cNvSpPr txBox="1">
            <a:spLocks noChangeArrowheads="1"/>
          </p:cNvSpPr>
          <p:nvPr/>
        </p:nvSpPr>
        <p:spPr bwMode="auto">
          <a:xfrm>
            <a:off x="8633389" y="5074265"/>
            <a:ext cx="2320925" cy="1631216"/>
          </a:xfrm>
          <a:prstGeom prst="rect">
            <a:avLst/>
          </a:prstGeom>
          <a:solidFill>
            <a:srgbClr val="FFFFFF"/>
          </a:solidFill>
          <a:ln w="9525">
            <a:solidFill>
              <a:schemeClr val="accent6"/>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Casing</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Plastic or Magnesium Compounds</a:t>
            </a:r>
            <a:r>
              <a:rPr kumimoji="0" lang="en-US" altLang="en-US"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Used for phone cases.</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6" name="Rectangle 6"/>
          <p:cNvSpPr>
            <a:spLocks noChangeArrowheads="1"/>
          </p:cNvSpPr>
          <p:nvPr/>
        </p:nvSpPr>
        <p:spPr bwMode="auto">
          <a:xfrm>
            <a:off x="1266284" y="172721"/>
            <a:ext cx="686700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600" b="1" i="0" u="none" strike="noStrike" cap="none" normalizeH="0" baseline="0" dirty="0" smtClean="0">
                <a:ln>
                  <a:noFill/>
                </a:ln>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What elements are inside a tablet?</a:t>
            </a:r>
            <a:endParaRPr kumimoji="0" lang="en-GB" altLang="en-US" sz="3600" b="0" i="0" u="none" strike="noStrike" cap="none" normalizeH="0" baseline="0" dirty="0" smtClean="0">
              <a:ln>
                <a:noFill/>
              </a:ln>
              <a:solidFill>
                <a:schemeClr val="accent6"/>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9"/>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35729" y="0"/>
            <a:ext cx="2391619" cy="2038102"/>
          </a:xfrm>
          <a:prstGeom prst="rect">
            <a:avLst/>
          </a:prstGeom>
        </p:spPr>
      </p:pic>
    </p:spTree>
    <p:extLst>
      <p:ext uri="{BB962C8B-B14F-4D97-AF65-F5344CB8AC3E}">
        <p14:creationId xmlns:p14="http://schemas.microsoft.com/office/powerpoint/2010/main" val="1624281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7574" y="1259518"/>
            <a:ext cx="6688137" cy="5016500"/>
          </a:xfrm>
          <a:prstGeom prst="rect">
            <a:avLst/>
          </a:prstGeom>
          <a:noFill/>
          <a:extLst>
            <a:ext uri="{909E8E84-426E-40DD-AFC4-6F175D3DCCD1}">
              <a14:hiddenFill xmlns:a14="http://schemas.microsoft.com/office/drawing/2010/main">
                <a:solidFill>
                  <a:srgbClr val="FFFFFF"/>
                </a:solidFill>
              </a14:hiddenFill>
            </a:ext>
          </a:extLst>
        </p:spPr>
      </p:pic>
      <p:grpSp>
        <p:nvGrpSpPr>
          <p:cNvPr id="29" name="Group 28"/>
          <p:cNvGrpSpPr/>
          <p:nvPr/>
        </p:nvGrpSpPr>
        <p:grpSpPr>
          <a:xfrm>
            <a:off x="1101888" y="1232776"/>
            <a:ext cx="10193338" cy="5738813"/>
            <a:chOff x="1101888" y="1232776"/>
            <a:chExt cx="10193338" cy="5738813"/>
          </a:xfrm>
        </p:grpSpPr>
        <p:sp>
          <p:nvSpPr>
            <p:cNvPr id="3" name="Text Box 3"/>
            <p:cNvSpPr txBox="1">
              <a:spLocks noChangeArrowheads="1"/>
            </p:cNvSpPr>
            <p:nvPr/>
          </p:nvSpPr>
          <p:spPr bwMode="auto">
            <a:xfrm>
              <a:off x="9923626" y="1451851"/>
              <a:ext cx="1185863" cy="642938"/>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India</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Graphite</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cxnSp>
          <p:nvCxnSpPr>
            <p:cNvPr id="5" name="Straight Arrow Connector 4"/>
            <p:cNvCxnSpPr/>
            <p:nvPr/>
          </p:nvCxnSpPr>
          <p:spPr>
            <a:xfrm flipH="1">
              <a:off x="7375292" y="1693115"/>
              <a:ext cx="2624455" cy="19640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Text Box 5"/>
            <p:cNvSpPr txBox="1">
              <a:spLocks noChangeArrowheads="1"/>
            </p:cNvSpPr>
            <p:nvPr/>
          </p:nvSpPr>
          <p:spPr bwMode="auto">
            <a:xfrm>
              <a:off x="9823614" y="2599614"/>
              <a:ext cx="1185862" cy="642937"/>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Japan</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Indium</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7" name="Straight Arrow Connector 6"/>
            <p:cNvCxnSpPr/>
            <p:nvPr/>
          </p:nvCxnSpPr>
          <p:spPr>
            <a:xfrm flipH="1">
              <a:off x="8094135" y="2828054"/>
              <a:ext cx="1778000" cy="1151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 Box 7"/>
            <p:cNvSpPr txBox="1">
              <a:spLocks noChangeArrowheads="1"/>
            </p:cNvSpPr>
            <p:nvPr/>
          </p:nvSpPr>
          <p:spPr bwMode="auto">
            <a:xfrm>
              <a:off x="9923626" y="3403682"/>
              <a:ext cx="1371600" cy="2967038"/>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China</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Antimony</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Beryllium</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Fluorspar</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Gallium</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Graphite</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Germanium</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Indium</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Magnesium</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Rare Earths</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Tungsten</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9" name="Straight Arrow Connector 8"/>
            <p:cNvCxnSpPr/>
            <p:nvPr/>
          </p:nvCxnSpPr>
          <p:spPr>
            <a:xfrm flipH="1">
              <a:off x="7824316" y="3499145"/>
              <a:ext cx="2099310" cy="16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 Box 9"/>
            <p:cNvSpPr txBox="1">
              <a:spLocks noChangeArrowheads="1"/>
            </p:cNvSpPr>
            <p:nvPr/>
          </p:nvSpPr>
          <p:spPr bwMode="auto">
            <a:xfrm>
              <a:off x="7502689" y="1232776"/>
              <a:ext cx="1524000" cy="965200"/>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Russia</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Platinum Group metals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11" name="Straight Arrow Connector 10"/>
            <p:cNvCxnSpPr/>
            <p:nvPr/>
          </p:nvCxnSpPr>
          <p:spPr>
            <a:xfrm flipH="1">
              <a:off x="7975708" y="1789013"/>
              <a:ext cx="236855" cy="965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 Box 11"/>
            <p:cNvSpPr txBox="1">
              <a:spLocks noChangeArrowheads="1"/>
            </p:cNvSpPr>
            <p:nvPr/>
          </p:nvSpPr>
          <p:spPr bwMode="auto">
            <a:xfrm>
              <a:off x="5792951" y="5753976"/>
              <a:ext cx="1506538" cy="98266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South Africa</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Platinum Group metals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cxnSp>
          <p:nvCxnSpPr>
            <p:cNvPr id="13" name="Straight Arrow Connector 12"/>
            <p:cNvCxnSpPr/>
            <p:nvPr/>
          </p:nvCxnSpPr>
          <p:spPr>
            <a:xfrm flipH="1" flipV="1">
              <a:off x="6237653" y="4822431"/>
              <a:ext cx="84455" cy="9474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 Box 14"/>
            <p:cNvSpPr txBox="1">
              <a:spLocks noChangeArrowheads="1"/>
            </p:cNvSpPr>
            <p:nvPr/>
          </p:nvSpPr>
          <p:spPr bwMode="auto">
            <a:xfrm>
              <a:off x="7205190" y="5083733"/>
              <a:ext cx="1185863" cy="642937"/>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Rwanda</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Tantalum</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15" name="Straight Arrow Connector 14"/>
            <p:cNvCxnSpPr/>
            <p:nvPr/>
          </p:nvCxnSpPr>
          <p:spPr>
            <a:xfrm flipH="1" flipV="1">
              <a:off x="6291267" y="4131868"/>
              <a:ext cx="982345" cy="1032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 Box 16"/>
            <p:cNvSpPr txBox="1">
              <a:spLocks noChangeArrowheads="1"/>
            </p:cNvSpPr>
            <p:nvPr/>
          </p:nvSpPr>
          <p:spPr bwMode="auto">
            <a:xfrm>
              <a:off x="4134014" y="5769851"/>
              <a:ext cx="1389062" cy="1201738"/>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Democratic Republic Congo</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Cobalt </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Tantalum</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cxnSp>
          <p:nvCxnSpPr>
            <p:cNvPr id="17" name="Straight Arrow Connector 16"/>
            <p:cNvCxnSpPr/>
            <p:nvPr/>
          </p:nvCxnSpPr>
          <p:spPr>
            <a:xfrm flipV="1">
              <a:off x="4700354" y="4259503"/>
              <a:ext cx="1506855" cy="16078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 Box 18"/>
            <p:cNvSpPr txBox="1">
              <a:spLocks noChangeArrowheads="1"/>
            </p:cNvSpPr>
            <p:nvPr/>
          </p:nvSpPr>
          <p:spPr bwMode="auto">
            <a:xfrm>
              <a:off x="2067089" y="5753976"/>
              <a:ext cx="1185862" cy="1100138"/>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Brazil</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Niobium</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Tantalum</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cxnSp>
          <p:nvCxnSpPr>
            <p:cNvPr id="19" name="Straight Arrow Connector 18"/>
            <p:cNvCxnSpPr/>
            <p:nvPr/>
          </p:nvCxnSpPr>
          <p:spPr>
            <a:xfrm flipV="1">
              <a:off x="1993044" y="3725823"/>
              <a:ext cx="2302510" cy="12020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 Box 20"/>
            <p:cNvSpPr txBox="1">
              <a:spLocks noChangeArrowheads="1"/>
            </p:cNvSpPr>
            <p:nvPr/>
          </p:nvSpPr>
          <p:spPr bwMode="auto">
            <a:xfrm>
              <a:off x="2067089" y="4461751"/>
              <a:ext cx="1185862" cy="642938"/>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Mexico</a:t>
              </a: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Fluorspar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cxnSp>
          <p:nvCxnSpPr>
            <p:cNvPr id="21" name="Straight Arrow Connector 20"/>
            <p:cNvCxnSpPr>
              <a:stCxn id="16" idx="0"/>
            </p:cNvCxnSpPr>
            <p:nvPr/>
          </p:nvCxnSpPr>
          <p:spPr>
            <a:xfrm flipV="1">
              <a:off x="2660020" y="4403881"/>
              <a:ext cx="2298428" cy="13500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 Box 22"/>
            <p:cNvSpPr txBox="1">
              <a:spLocks noChangeArrowheads="1"/>
            </p:cNvSpPr>
            <p:nvPr/>
          </p:nvSpPr>
          <p:spPr bwMode="auto">
            <a:xfrm>
              <a:off x="1101888" y="3582276"/>
              <a:ext cx="1185863" cy="642938"/>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USA</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Beryllium</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23" name="Straight Arrow Connector 22"/>
            <p:cNvCxnSpPr/>
            <p:nvPr/>
          </p:nvCxnSpPr>
          <p:spPr>
            <a:xfrm flipV="1">
              <a:off x="1871150" y="3244486"/>
              <a:ext cx="1913255" cy="405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 Box 24"/>
            <p:cNvSpPr txBox="1">
              <a:spLocks noChangeArrowheads="1"/>
            </p:cNvSpPr>
            <p:nvPr/>
          </p:nvSpPr>
          <p:spPr bwMode="auto">
            <a:xfrm>
              <a:off x="2524289" y="1431214"/>
              <a:ext cx="1185862" cy="642937"/>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Canada</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Cobalt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cxnSp>
          <p:nvCxnSpPr>
            <p:cNvPr id="25" name="Straight Arrow Connector 24"/>
            <p:cNvCxnSpPr/>
            <p:nvPr/>
          </p:nvCxnSpPr>
          <p:spPr>
            <a:xfrm>
              <a:off x="3303433" y="1733348"/>
              <a:ext cx="637464" cy="11663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4" name="Rectangle 24"/>
          <p:cNvSpPr>
            <a:spLocks noChangeArrowheads="1"/>
          </p:cNvSpPr>
          <p:nvPr/>
        </p:nvSpPr>
        <p:spPr bwMode="auto">
          <a:xfrm>
            <a:off x="1406689" y="190345"/>
            <a:ext cx="5736763"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smtClean="0">
                <a:ln>
                  <a:noFill/>
                </a:ln>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Where do critical raw materials come from</a:t>
            </a:r>
            <a:r>
              <a:rPr kumimoji="0" lang="en-GB" altLang="en-US" sz="1800" b="1" i="0" u="none" strike="noStrike" cap="none" normalizeH="0" baseline="0" dirty="0" smtClean="0">
                <a:ln>
                  <a:noFill/>
                </a:ln>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en-GB" altLang="en-US" sz="1100" b="0" i="0" u="none" strike="noStrike" cap="none" normalizeH="0" baseline="0" dirty="0" smtClean="0">
              <a:ln>
                <a:noFill/>
              </a:ln>
              <a:solidFill>
                <a:schemeClr val="accent6"/>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6" name="Rectangle 36"/>
          <p:cNvSpPr>
            <a:spLocks noChangeArrowheads="1"/>
          </p:cNvSpPr>
          <p:nvPr/>
        </p:nvSpPr>
        <p:spPr bwMode="auto">
          <a:xfrm>
            <a:off x="1576551" y="7882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04437" y="106447"/>
            <a:ext cx="1578770" cy="1345404"/>
          </a:xfrm>
          <a:prstGeom prst="rect">
            <a:avLst/>
          </a:prstGeom>
        </p:spPr>
      </p:pic>
    </p:spTree>
    <p:extLst>
      <p:ext uri="{BB962C8B-B14F-4D97-AF65-F5344CB8AC3E}">
        <p14:creationId xmlns:p14="http://schemas.microsoft.com/office/powerpoint/2010/main" val="3169425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12607" y="811161"/>
            <a:ext cx="8731045" cy="830997"/>
          </a:xfrm>
          <a:prstGeom prst="rect">
            <a:avLst/>
          </a:prstGeom>
          <a:noFill/>
        </p:spPr>
        <p:txBody>
          <a:bodyPr wrap="square" rtlCol="0">
            <a:spAutoFit/>
          </a:bodyPr>
          <a:lstStyle/>
          <a:p>
            <a:r>
              <a:rPr lang="en-GB" sz="2400" b="1" dirty="0" smtClean="0">
                <a:solidFill>
                  <a:schemeClr val="accent6"/>
                </a:solidFill>
              </a:rPr>
              <a:t>Workshop Activity: What equipment can be reused and what equipment can be recycled?</a:t>
            </a:r>
            <a:endParaRPr lang="en-GB" sz="2400" b="1" dirty="0">
              <a:solidFill>
                <a:schemeClr val="accent6"/>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978048629"/>
              </p:ext>
            </p:extLst>
          </p:nvPr>
        </p:nvGraphicFramePr>
        <p:xfrm>
          <a:off x="1460090" y="2305835"/>
          <a:ext cx="9144000" cy="4029313"/>
        </p:xfrm>
        <a:graphic>
          <a:graphicData uri="http://schemas.openxmlformats.org/drawingml/2006/table">
            <a:tbl>
              <a:tblPr firstRow="1" bandRow="1">
                <a:tableStyleId>{5C22544A-7EE6-4342-B048-85BDC9FD1C3A}</a:tableStyleId>
              </a:tblPr>
              <a:tblGrid>
                <a:gridCol w="1524000"/>
                <a:gridCol w="1524000"/>
                <a:gridCol w="1524000"/>
                <a:gridCol w="1524000"/>
                <a:gridCol w="1524000"/>
                <a:gridCol w="1524000"/>
              </a:tblGrid>
              <a:tr h="797007">
                <a:tc>
                  <a:txBody>
                    <a:bodyPr/>
                    <a:lstStyle/>
                    <a:p>
                      <a:r>
                        <a:rPr lang="en-GB" dirty="0" smtClean="0"/>
                        <a:t>Type of Equipment</a:t>
                      </a:r>
                      <a:endParaRPr lang="en-GB" dirty="0"/>
                    </a:p>
                  </a:txBody>
                  <a:tcPr/>
                </a:tc>
                <a:tc>
                  <a:txBody>
                    <a:bodyPr/>
                    <a:lstStyle/>
                    <a:p>
                      <a:r>
                        <a:rPr lang="en-GB" dirty="0" smtClean="0"/>
                        <a:t>Number</a:t>
                      </a:r>
                      <a:endParaRPr lang="en-GB" dirty="0"/>
                    </a:p>
                  </a:txBody>
                  <a:tcPr/>
                </a:tc>
                <a:tc>
                  <a:txBody>
                    <a:bodyPr/>
                    <a:lstStyle/>
                    <a:p>
                      <a:r>
                        <a:rPr lang="en-GB" dirty="0" smtClean="0"/>
                        <a:t>Does it work?</a:t>
                      </a:r>
                      <a:endParaRPr lang="en-GB" dirty="0"/>
                    </a:p>
                  </a:txBody>
                  <a:tcPr/>
                </a:tc>
                <a:tc>
                  <a:txBody>
                    <a:bodyPr/>
                    <a:lstStyle/>
                    <a:p>
                      <a:r>
                        <a:rPr lang="en-GB" dirty="0" smtClean="0"/>
                        <a:t>Could we re-use it?</a:t>
                      </a:r>
                      <a:endParaRPr lang="en-GB" dirty="0"/>
                    </a:p>
                  </a:txBody>
                  <a:tcPr/>
                </a:tc>
                <a:tc>
                  <a:txBody>
                    <a:bodyPr/>
                    <a:lstStyle/>
                    <a:p>
                      <a:r>
                        <a:rPr lang="en-GB" dirty="0" smtClean="0"/>
                        <a:t>Could we recycle it?</a:t>
                      </a:r>
                      <a:endParaRPr lang="en-GB" dirty="0"/>
                    </a:p>
                  </a:txBody>
                  <a:tcPr/>
                </a:tc>
                <a:tc>
                  <a:txBody>
                    <a:bodyPr/>
                    <a:lstStyle/>
                    <a:p>
                      <a:r>
                        <a:rPr lang="en-GB" dirty="0" smtClean="0"/>
                        <a:t>Worth (£)</a:t>
                      </a:r>
                      <a:endParaRPr lang="en-GB" dirty="0"/>
                    </a:p>
                  </a:txBody>
                  <a:tcPr/>
                </a:tc>
              </a:tr>
              <a:tr h="461758">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461758">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461758">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461758">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461758">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461758">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461758">
                <a:tc>
                  <a:txBody>
                    <a:bodyPr/>
                    <a:lstStyle/>
                    <a:p>
                      <a:endParaRPr lang="en-GB"/>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00381" y="0"/>
            <a:ext cx="2391619" cy="2038102"/>
          </a:xfrm>
          <a:prstGeom prst="rect">
            <a:avLst/>
          </a:prstGeom>
        </p:spPr>
      </p:pic>
    </p:spTree>
    <p:extLst>
      <p:ext uri="{BB962C8B-B14F-4D97-AF65-F5344CB8AC3E}">
        <p14:creationId xmlns:p14="http://schemas.microsoft.com/office/powerpoint/2010/main" val="3460104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41755" y="418013"/>
            <a:ext cx="8568812" cy="830997"/>
          </a:xfrm>
          <a:prstGeom prst="rect">
            <a:avLst/>
          </a:prstGeom>
          <a:noFill/>
        </p:spPr>
        <p:txBody>
          <a:bodyPr wrap="square" rtlCol="0">
            <a:spAutoFit/>
          </a:bodyPr>
          <a:lstStyle/>
          <a:p>
            <a:r>
              <a:rPr lang="en-GB" sz="4800" dirty="0" smtClean="0">
                <a:solidFill>
                  <a:schemeClr val="accent6"/>
                </a:solidFill>
              </a:rPr>
              <a:t>What can you do to help?</a:t>
            </a:r>
            <a:endParaRPr lang="en-GB" sz="4800" dirty="0">
              <a:solidFill>
                <a:schemeClr val="accent6"/>
              </a:solidFill>
            </a:endParaRPr>
          </a:p>
        </p:txBody>
      </p:sp>
      <p:pic>
        <p:nvPicPr>
          <p:cNvPr id="3" name="Picture 2"/>
          <p:cNvPicPr>
            <a:picLocks noChangeAspect="1"/>
          </p:cNvPicPr>
          <p:nvPr/>
        </p:nvPicPr>
        <p:blipFill>
          <a:blip r:embed="rId3"/>
          <a:stretch>
            <a:fillRect/>
          </a:stretch>
        </p:blipFill>
        <p:spPr>
          <a:xfrm>
            <a:off x="1696064" y="1766697"/>
            <a:ext cx="2961661" cy="221634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86190" y="1766696"/>
            <a:ext cx="3329763" cy="22163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032429" y="4187413"/>
            <a:ext cx="1964384" cy="213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272548" y="4187413"/>
            <a:ext cx="2907430" cy="2178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335729" y="0"/>
            <a:ext cx="2391619" cy="2038102"/>
          </a:xfrm>
          <a:prstGeom prst="rect">
            <a:avLst/>
          </a:prstGeom>
        </p:spPr>
      </p:pic>
    </p:spTree>
    <p:extLst>
      <p:ext uri="{BB962C8B-B14F-4D97-AF65-F5344CB8AC3E}">
        <p14:creationId xmlns:p14="http://schemas.microsoft.com/office/powerpoint/2010/main" val="311866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5457" y="2710849"/>
            <a:ext cx="6508955" cy="2308324"/>
          </a:xfrm>
          <a:prstGeom prst="rect">
            <a:avLst/>
          </a:prstGeom>
        </p:spPr>
        <p:txBody>
          <a:bodyPr wrap="square">
            <a:spAutoFit/>
          </a:bodyPr>
          <a:lstStyle/>
          <a:p>
            <a:pPr>
              <a:buFont typeface="Arial" panose="020B0604020202020204" pitchFamily="34" charset="0"/>
              <a:buChar char="•"/>
            </a:pPr>
            <a:r>
              <a:rPr lang="en-GB" altLang="en-US" sz="3600" dirty="0">
                <a:solidFill>
                  <a:srgbClr val="0070C0"/>
                </a:solidFill>
              </a:rPr>
              <a:t>Prevent waste</a:t>
            </a:r>
          </a:p>
          <a:p>
            <a:pPr>
              <a:buFont typeface="Arial" panose="020B0604020202020204" pitchFamily="34" charset="0"/>
              <a:buChar char="•"/>
            </a:pPr>
            <a:r>
              <a:rPr lang="en-GB" altLang="en-US" sz="3600" dirty="0">
                <a:solidFill>
                  <a:srgbClr val="0070C0"/>
                </a:solidFill>
              </a:rPr>
              <a:t>Help people</a:t>
            </a:r>
          </a:p>
          <a:p>
            <a:pPr>
              <a:buFont typeface="Arial" panose="020B0604020202020204" pitchFamily="34" charset="0"/>
              <a:buChar char="•"/>
            </a:pPr>
            <a:r>
              <a:rPr lang="en-GB" altLang="en-US" sz="3600" dirty="0">
                <a:solidFill>
                  <a:srgbClr val="0070C0"/>
                </a:solidFill>
              </a:rPr>
              <a:t>Save the environment</a:t>
            </a:r>
          </a:p>
          <a:p>
            <a:pPr>
              <a:buFont typeface="Arial" panose="020B0604020202020204" pitchFamily="34" charset="0"/>
              <a:buChar char="•"/>
            </a:pPr>
            <a:r>
              <a:rPr lang="en-GB" altLang="en-US" sz="3600" dirty="0">
                <a:solidFill>
                  <a:srgbClr val="0070C0"/>
                </a:solidFill>
              </a:rPr>
              <a:t>Make money for school</a:t>
            </a:r>
          </a:p>
        </p:txBody>
      </p:sp>
      <p:sp>
        <p:nvSpPr>
          <p:cNvPr id="3" name="Rectangle 2"/>
          <p:cNvSpPr/>
          <p:nvPr/>
        </p:nvSpPr>
        <p:spPr>
          <a:xfrm>
            <a:off x="870154" y="1085306"/>
            <a:ext cx="9969911" cy="1200329"/>
          </a:xfrm>
          <a:prstGeom prst="rect">
            <a:avLst/>
          </a:prstGeom>
        </p:spPr>
        <p:txBody>
          <a:bodyPr wrap="square">
            <a:spAutoFit/>
          </a:bodyPr>
          <a:lstStyle/>
          <a:p>
            <a:pPr algn="ctr">
              <a:spcBef>
                <a:spcPct val="50000"/>
              </a:spcBef>
            </a:pPr>
            <a:r>
              <a:rPr lang="en-GB" altLang="en-US" sz="3600" dirty="0">
                <a:solidFill>
                  <a:srgbClr val="006600"/>
                </a:solidFill>
              </a:rPr>
              <a:t>Why should we collect Electrical &amp; Electronic Equipment?</a:t>
            </a:r>
            <a:endParaRPr lang="en-US" altLang="en-US" sz="3600" dirty="0">
              <a:solidFill>
                <a:srgbClr val="0066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5484" y="2357833"/>
            <a:ext cx="4087683" cy="3483462"/>
          </a:xfrm>
          <a:prstGeom prst="rect">
            <a:avLst/>
          </a:prstGeom>
        </p:spPr>
      </p:pic>
    </p:spTree>
    <p:extLst>
      <p:ext uri="{BB962C8B-B14F-4D97-AF65-F5344CB8AC3E}">
        <p14:creationId xmlns:p14="http://schemas.microsoft.com/office/powerpoint/2010/main" val="93094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546</Words>
  <Application>Microsoft Office PowerPoint</Application>
  <PresentationFormat>Widescreen</PresentationFormat>
  <Paragraphs>98</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How many mobile phones do you own?</vt:lpstr>
      <vt:lpstr>How many mobiles in the UK?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many mobile phones do you own?</dc:title>
  <dc:creator>Donna o'kelly</dc:creator>
  <cp:lastModifiedBy>Donna o'kelly</cp:lastModifiedBy>
  <cp:revision>11</cp:revision>
  <dcterms:created xsi:type="dcterms:W3CDTF">2016-05-15T10:05:17Z</dcterms:created>
  <dcterms:modified xsi:type="dcterms:W3CDTF">2016-06-02T18:47:20Z</dcterms:modified>
</cp:coreProperties>
</file>